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2" r:id="rId2"/>
    <p:sldId id="411" r:id="rId3"/>
    <p:sldId id="403" r:id="rId4"/>
    <p:sldId id="417" r:id="rId5"/>
    <p:sldId id="406" r:id="rId6"/>
    <p:sldId id="407" r:id="rId7"/>
    <p:sldId id="408" r:id="rId8"/>
    <p:sldId id="409" r:id="rId9"/>
    <p:sldId id="418" r:id="rId10"/>
    <p:sldId id="423" r:id="rId11"/>
    <p:sldId id="424" r:id="rId12"/>
    <p:sldId id="425" r:id="rId13"/>
    <p:sldId id="426" r:id="rId14"/>
    <p:sldId id="427" r:id="rId15"/>
    <p:sldId id="413" r:id="rId16"/>
    <p:sldId id="414" r:id="rId17"/>
    <p:sldId id="415" r:id="rId18"/>
    <p:sldId id="416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ANEACION01" initials="A" lastIdx="2" clrIdx="0">
    <p:extLst>
      <p:ext uri="{19B8F6BF-5375-455C-9EA6-DF929625EA0E}">
        <p15:presenceInfo xmlns:p15="http://schemas.microsoft.com/office/powerpoint/2012/main" userId="S-1-5-21-2264996427-3707617917-1938399598-1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6AAD-FB3D-4A0C-844C-D83859800AA5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5057D-9212-4A69-9236-27A2B718D7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06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179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70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55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6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211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53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67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18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6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24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06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56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64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7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44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46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FB9-A410-7A41-84AA-DCAF48C4AF4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9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A0681-8EE5-407F-92FB-E94CB3337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3E5710-B0AC-4B9E-A148-885F7B748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4B2CD-1804-4889-AD78-7DB62BE2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202A49-FA20-4FAF-BB97-3F0EFDE2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092CB-7BAB-4128-8B86-DAEC2DF9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14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A7894-741C-4095-A159-E21E1AE6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DCB274-BE38-4334-AE9B-E5D428FC8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87550-F5CD-4B3C-A5F0-BDFC0A2A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87B1B7-AC8C-4114-9107-096B145B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70095-00F1-42AE-9D18-E28FA314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8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EE4AEE-FFC3-4018-B119-78CC45B80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9EF771-B88C-4588-82F1-5E1127E5F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F6E81-A292-4524-85EC-82C73149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EC951E-3536-4225-8DFE-1631CC34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C0897-8F20-450B-866C-5C79074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1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F27C2-2EBE-4CB4-9814-269B0FF6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18226-1C1C-4CA9-AA62-CF7B78C87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5990B-1F80-4EFE-A57D-AA4B3FA3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A26F8F-B608-4D65-9335-8FCEC14B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D9989E-E7D9-48DE-8DF0-E656BD2A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77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750AE-6C11-4C2C-A744-6FE54FD9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776DD-EBD4-448F-B9C4-B717E2AE8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9367F-7C15-40B0-B1A2-99446950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1FF3FF-D3B3-414E-80C5-AC37A24A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BD256-0838-4805-9F2E-149F864A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2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2DD4D-78C1-4203-870D-3272667F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3965CC-F228-48D7-970D-302D6A446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B50878-0EBD-4528-8BBE-C222C254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05F9DD-88D7-4344-8032-8238C2DD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100C5B-27F8-40B8-ACEF-880DB994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A86243-4644-430B-95DF-2E8D3DF9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04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F7561-CAE5-418E-A92E-0364AA0E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7D6FDB-4DC1-4267-8AAB-2FBADABAB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A10565-2324-4D4D-94D3-3C61D1AF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9DD789-A3A0-46B7-95BB-5F760DF1F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0BC706-33B6-4BCD-8B80-29EB3C47D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20B762-2AEA-41C8-9DDE-571A55BA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82EEA2-8B28-4F15-B5E9-B677E108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F1F847-AD5C-4341-8630-EDE4FDBE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97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BF543-BB13-4091-8AA0-012E84F7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095C71-7502-42CA-8939-E9046529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61915D-8D3F-49B9-BC66-1D973F6D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ECA5F7-A071-4BF1-A3DB-777CE652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23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96262D-D129-43A5-B4D8-4C9F1A59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45A1EC-911B-4146-8970-0E49F3DE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B63A02-E5CB-41C2-9CB3-4B07FE64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44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0A8A1-D747-4970-B6E8-5EFA0E5C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AB1D1-7A6D-455F-A9A4-F348470C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AF2046-F4CB-4953-B824-0E1ECD2A6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01DBC9-A836-4CF8-9659-77259F52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BDB409-7C47-46A4-AE13-967D3570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E786D3-1CD0-4140-8671-5DF29E4D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3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9A06A-8661-49D6-AFAE-9D7D60B7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10222B-E80E-4312-95B2-0CB32A22C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596BDD-03F7-47EC-B237-142D09FD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6B34B2-804E-4EBB-B04E-7B272628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939C29-FBA8-4A3F-83AA-09F7F24F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E597D1-962A-4FC6-B2FE-520F9789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52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AF7077-D592-4605-9A56-05EFA8AC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E7D47A-2439-4872-96D2-9274892BB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B8D728-44DA-43AC-A117-D3A57EC49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1EE7-12B1-4E12-A3EF-6ED2AF5B8C1A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9C11D1-5EAB-42B0-96AD-9D4742D5D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54083-793F-49A8-B7F8-CDF52196B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B5B4-B249-4AC2-8236-9B6AD9F914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88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2093226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1" y="618607"/>
            <a:ext cx="2278081" cy="12023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1B1E74-628E-44DB-A7DD-B427F8AF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3951456"/>
            <a:ext cx="2334970" cy="20756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3276" y="3158241"/>
            <a:ext cx="11050073" cy="1701306"/>
          </a:xfrm>
        </p:spPr>
        <p:txBody>
          <a:bodyPr>
            <a:noAutofit/>
          </a:bodyPr>
          <a:lstStyle/>
          <a:p>
            <a:pPr algn="r"/>
            <a:br>
              <a:rPr lang="es-ES_tradnl" b="1" dirty="0">
                <a:solidFill>
                  <a:srgbClr val="002060"/>
                </a:solidFill>
              </a:rPr>
            </a:br>
            <a:r>
              <a:rPr lang="es-ES_tradnl" b="1" dirty="0">
                <a:solidFill>
                  <a:srgbClr val="002060"/>
                </a:solidFill>
                <a:latin typeface="Quattrocento Sans"/>
              </a:rPr>
              <a:t>2025  </a:t>
            </a:r>
            <a:r>
              <a:rPr lang="es-ES_tradnl" b="1" dirty="0">
                <a:solidFill>
                  <a:srgbClr val="002060"/>
                </a:solidFill>
              </a:rPr>
              <a:t>Programa presupuestal U006 Subsidios federales para organismos descentralizados estatales”</a:t>
            </a:r>
            <a:endParaRPr lang="es-ES" sz="5000" b="1" dirty="0">
              <a:solidFill>
                <a:srgbClr val="002060"/>
              </a:solidFill>
              <a:latin typeface="Quattrocento Sans"/>
              <a:ea typeface="Arial" charset="0"/>
              <a:cs typeface="Arial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9CAD9A-FDAB-4424-B422-486927AAD6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1893" r="610" b="1989"/>
          <a:stretch/>
        </p:blipFill>
        <p:spPr>
          <a:xfrm>
            <a:off x="0" y="5018568"/>
            <a:ext cx="12191997" cy="14975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9EB27C-9049-42F6-AC08-F8A802A61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71" y="50089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E1B6D6-C66C-4DD1-82F1-36C3668D20C2}"/>
              </a:ext>
            </a:extLst>
          </p:cNvPr>
          <p:cNvSpPr txBox="1"/>
          <p:nvPr/>
        </p:nvSpPr>
        <p:spPr>
          <a:xfrm>
            <a:off x="2937864" y="543322"/>
            <a:ext cx="6206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Conformación del Comité</a:t>
            </a:r>
          </a:p>
          <a:p>
            <a:pPr algn="just"/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D251DE-7792-4F56-A0C4-B4806F92B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614" y="2052445"/>
            <a:ext cx="9259910" cy="41575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DF1B81-E729-467E-9AC9-4E820F073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E1B6D6-C66C-4DD1-82F1-36C3668D20C2}"/>
              </a:ext>
            </a:extLst>
          </p:cNvPr>
          <p:cNvSpPr txBox="1"/>
          <p:nvPr/>
        </p:nvSpPr>
        <p:spPr>
          <a:xfrm>
            <a:off x="2937864" y="543322"/>
            <a:ext cx="6206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Capacitaciones a comités de contraloría social</a:t>
            </a:r>
          </a:p>
          <a:p>
            <a:pPr algn="ctr"/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DFDD35-FCBD-47F5-97B1-A79AA8008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023" y="1844913"/>
            <a:ext cx="8626882" cy="46191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7751110-7729-4BD7-9E1B-FE8425428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E1B6D6-C66C-4DD1-82F1-36C3668D20C2}"/>
              </a:ext>
            </a:extLst>
          </p:cNvPr>
          <p:cNvSpPr txBox="1"/>
          <p:nvPr/>
        </p:nvSpPr>
        <p:spPr>
          <a:xfrm>
            <a:off x="2937864" y="543322"/>
            <a:ext cx="6206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Materiales de Capacitación:</a:t>
            </a:r>
          </a:p>
          <a:p>
            <a:pPr algn="ctr"/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7D2FA2-6C15-42E2-B7F7-E30298595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243" y="2106173"/>
            <a:ext cx="9139512" cy="32825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CAD821-4B86-472D-ABC4-DBDA9A716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E1B6D6-C66C-4DD1-82F1-36C3668D20C2}"/>
              </a:ext>
            </a:extLst>
          </p:cNvPr>
          <p:cNvSpPr txBox="1"/>
          <p:nvPr/>
        </p:nvSpPr>
        <p:spPr>
          <a:xfrm>
            <a:off x="2937864" y="543322"/>
            <a:ext cx="620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Reuniones del Comité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9D7039-A215-4E7F-BD72-914064048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277" y="1815818"/>
            <a:ext cx="8100141" cy="47704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1DAFCF-692D-4688-9B23-C59AFF183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E1B6D6-C66C-4DD1-82F1-36C3668D20C2}"/>
              </a:ext>
            </a:extLst>
          </p:cNvPr>
          <p:cNvSpPr txBox="1"/>
          <p:nvPr/>
        </p:nvSpPr>
        <p:spPr>
          <a:xfrm>
            <a:off x="2937864" y="543322"/>
            <a:ext cx="6206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Para la presentación de Informes de los Comités: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63CD2F-2775-41B8-92E8-C59C1F6F1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146" y="1907248"/>
            <a:ext cx="8991043" cy="41446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22F72A-8E76-4566-97BE-BDF88FF5B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158A9268-DE67-4BB1-8674-31A77C298BF6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AD8A078-9C8B-4483-AFD1-B0E3FC4594DB}"/>
              </a:ext>
            </a:extLst>
          </p:cNvPr>
          <p:cNvSpPr txBox="1"/>
          <p:nvPr/>
        </p:nvSpPr>
        <p:spPr>
          <a:xfrm>
            <a:off x="130366" y="1719513"/>
            <a:ext cx="11931265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2800" dirty="0">
                <a:effectLst/>
                <a:latin typeface="Geomanist" panose="02000503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caso de detectar irregularidades en la ejecución del programa federal se podrán presentar quejas y denuncias mediante los siguientes mecanismos:</a:t>
            </a:r>
            <a:endParaRPr lang="es-MX" sz="2800" dirty="0"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CDE5B6-CDE7-4F4B-A21C-28994BC8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508" y="2954291"/>
            <a:ext cx="9988412" cy="2730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556E21-CEBB-4974-8E8F-8163E013E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158A9268-DE67-4BB1-8674-31A77C298BF6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7927C5-D7E6-423B-B10F-B1A810487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345" y="1833340"/>
            <a:ext cx="8846792" cy="45109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AE1BAF-B6C6-4C0A-868C-1B82B7A6B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158A9268-DE67-4BB1-8674-31A77C298BF6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C9BBB77-EE60-48A4-9BA8-EA4ACCD8D3CF}"/>
              </a:ext>
            </a:extLst>
          </p:cNvPr>
          <p:cNvSpPr/>
          <p:nvPr/>
        </p:nvSpPr>
        <p:spPr>
          <a:xfrm>
            <a:off x="329890" y="1856906"/>
            <a:ext cx="11531552" cy="46338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En la Instancia Ejecutora:</a:t>
            </a:r>
          </a:p>
          <a:p>
            <a:pPr lvl="0"/>
            <a:endParaRPr lang="es-MX" sz="1600" dirty="0">
              <a:solidFill>
                <a:schemeClr val="tx1"/>
              </a:solidFill>
              <a:latin typeface="Geomanist" panose="02000503000000020004" pitchFamily="50" charset="0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Atención en el Comité de Contraloría Social Universidad Politécnica de Pénjamo: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 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M.E. Graciela Santoyo Tafoya 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Responsable de Contraloría Social UPPE.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01 (469) 692 60 00 Ext. 112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 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CORREO ELECTRÓNICO: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gsantoyo@uppenjamo.edu.mx 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planeación@uppenjamo.edu.mx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 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Dirección: Carretera Irapuato-La Piedad km 44, Predio el Derramadero CP 36921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Pénjamo, </a:t>
            </a:r>
            <a:r>
              <a:rPr lang="es-MX" sz="1600" dirty="0" err="1">
                <a:solidFill>
                  <a:schemeClr val="tx1"/>
                </a:solidFill>
                <a:latin typeface="Geomanist" panose="02000503000000020004" pitchFamily="50" charset="0"/>
              </a:rPr>
              <a:t>Gto</a:t>
            </a: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. 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La información de la Contraloría Social estará disponible en la página de internet: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 </a:t>
            </a: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chemeClr val="tx1"/>
                </a:solidFill>
                <a:latin typeface="Geomanist" panose="02000503000000020004" pitchFamily="50" charset="0"/>
              </a:rPr>
              <a:t>https://www.uppenjamo.edu.mx/index.php?view=contraloriaSocial </a:t>
            </a:r>
            <a:endParaRPr lang="es-MX" sz="1400" dirty="0">
              <a:solidFill>
                <a:schemeClr val="tx1"/>
              </a:solidFill>
              <a:latin typeface="Geomanist" panose="02000503000000020004" pitchFamily="50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50710D-4165-435E-B444-EF18A3B6A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158A9268-DE67-4BB1-8674-31A77C298BF6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pic>
        <p:nvPicPr>
          <p:cNvPr id="10" name="Imagen 9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03E046B-D7C3-4244-8656-5B1C5D2B1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14469"/>
            <a:ext cx="2941811" cy="12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28CC27-7A93-472C-814D-F3ECCDAFE46B}"/>
              </a:ext>
            </a:extLst>
          </p:cNvPr>
          <p:cNvSpPr txBox="1"/>
          <p:nvPr/>
        </p:nvSpPr>
        <p:spPr>
          <a:xfrm>
            <a:off x="1545464" y="2305318"/>
            <a:ext cx="942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5573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pic>
        <p:nvPicPr>
          <p:cNvPr id="3074" name="Picture 2" descr="Inicio">
            <a:extLst>
              <a:ext uri="{FF2B5EF4-FFF2-40B4-BE49-F238E27FC236}">
                <a16:creationId xmlns:a16="http://schemas.microsoft.com/office/drawing/2014/main" id="{AE04587A-EE01-4127-A3E6-3BB12B44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59" y="337153"/>
            <a:ext cx="4503312" cy="19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B6692A03-B3F1-41B5-8C9D-0FFF0D043A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127972"/>
            <a:ext cx="117848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+mn-lt"/>
              </a:rPr>
              <a:t>¿Qué es la Contraloría Social?</a:t>
            </a:r>
            <a:br>
              <a:rPr lang="es-MX" sz="3200" dirty="0">
                <a:latin typeface="+mn-lt"/>
              </a:rPr>
            </a:br>
            <a:endParaRPr lang="es-MX" sz="3200" dirty="0"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CE5639-E953-4AE7-9305-AC927A2C1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26" y="529039"/>
            <a:ext cx="2705478" cy="8573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9B585F1-1936-4909-9CCB-7A5A3DEBF259}"/>
              </a:ext>
            </a:extLst>
          </p:cNvPr>
          <p:cNvSpPr txBox="1"/>
          <p:nvPr/>
        </p:nvSpPr>
        <p:spPr>
          <a:xfrm>
            <a:off x="491189" y="2939635"/>
            <a:ext cx="11293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“</a:t>
            </a:r>
            <a:r>
              <a:rPr lang="es-MX" sz="1800" b="1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La Contraloría Social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es el mecanismo de los beneficiarios de manera organizada, para </a:t>
            </a:r>
            <a:r>
              <a:rPr lang="es-MX" sz="1800" b="1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verificar el cumplimiento de las metas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y la </a:t>
            </a:r>
            <a:r>
              <a:rPr lang="es-MX" sz="1800" b="1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correcta aplicación de los recursos públicos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asignados a los programas de desarrollo social”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Solicitar la información a las autoridades federales, estatales y municipales responsables de los programas de desarrollo social que considere necesaria para el desempeño de sus funciones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Vigilar el ejercicio de los recursos públicos y la aplicación de los programas de desarrollo social conforme a la Ley y a las reglas de operación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Emitir informes sobre el desempeño de los programas y ejecución de los recursos públicos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Atender e investigar las quejas y denuncias presentadas sobre la aplicación y ejecución de los programas y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Presentar ante la autoridad competente las quejas y denuncias que puedan dar lugar al fincamiento de responsabilidades administrativas, civiles o penales relacionadas con los programas sociales 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6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7289153-B26F-49B2-BA36-F5FF2968AA16}"/>
              </a:ext>
            </a:extLst>
          </p:cNvPr>
          <p:cNvSpPr txBox="1"/>
          <p:nvPr/>
        </p:nvSpPr>
        <p:spPr>
          <a:xfrm>
            <a:off x="506006" y="2344747"/>
            <a:ext cx="45553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Objetivos y Beneficios: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• Vigila el cumplimiento del ejercicio de los recursos.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• Verifica que los programas de desarrollo social cumplan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sus objetivos.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• Incentiva y fortalece la participación social.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• Ayuda en el combate a la corrupción en la gestión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pública.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• Supervisa la correcta aplicación de los recursos públicos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asignados al proyecto.</a:t>
            </a:r>
            <a:endParaRPr lang="es-MX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DC6FC3-BC53-4B6E-B354-C7CE0D66869B}"/>
              </a:ext>
            </a:extLst>
          </p:cNvPr>
          <p:cNvSpPr txBox="1"/>
          <p:nvPr/>
        </p:nvSpPr>
        <p:spPr>
          <a:xfrm>
            <a:off x="6866305" y="2267012"/>
            <a:ext cx="4555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¿Quiénes participan?</a:t>
            </a:r>
          </a:p>
          <a:p>
            <a:pPr algn="ctr"/>
            <a:endParaRPr lang="es-MX" sz="2400" dirty="0"/>
          </a:p>
          <a:p>
            <a:pPr algn="ctr"/>
            <a:r>
              <a:rPr lang="es-MX" sz="2400" b="1" dirty="0"/>
              <a:t>COMITÉ</a:t>
            </a:r>
          </a:p>
          <a:p>
            <a:pPr algn="ctr"/>
            <a:r>
              <a:rPr lang="es-MX" sz="2400" dirty="0"/>
              <a:t>Comunidad Universitaria</a:t>
            </a:r>
          </a:p>
          <a:p>
            <a:pPr algn="ctr"/>
            <a:endParaRPr lang="es-MX" sz="2400" dirty="0"/>
          </a:p>
          <a:p>
            <a:pPr algn="ctr"/>
            <a:r>
              <a:rPr lang="es-MX" sz="2400" b="1" dirty="0"/>
              <a:t>INSTANCIA EJECUTORA</a:t>
            </a:r>
          </a:p>
          <a:p>
            <a:pPr algn="ctr"/>
            <a:r>
              <a:rPr lang="es-MX" sz="2400" dirty="0"/>
              <a:t>Universidad Politécnica de Pénjamo</a:t>
            </a:r>
          </a:p>
          <a:p>
            <a:pPr algn="ctr"/>
            <a:endParaRPr lang="es-MX" sz="2400" dirty="0"/>
          </a:p>
          <a:p>
            <a:pPr algn="ctr"/>
            <a:r>
              <a:rPr lang="es-MX" sz="2400" b="1" dirty="0"/>
              <a:t>INSTANCIA NORMATIVA</a:t>
            </a:r>
          </a:p>
          <a:p>
            <a:pPr algn="ctr"/>
            <a:r>
              <a:rPr lang="es-MX" sz="2400" dirty="0"/>
              <a:t>DGUTYP</a:t>
            </a:r>
          </a:p>
        </p:txBody>
      </p:sp>
      <p:pic>
        <p:nvPicPr>
          <p:cNvPr id="4098" name="Picture 2" descr="Contraloría Social | Silao de la Victoria">
            <a:extLst>
              <a:ext uri="{FF2B5EF4-FFF2-40B4-BE49-F238E27FC236}">
                <a16:creationId xmlns:a16="http://schemas.microsoft.com/office/drawing/2014/main" id="{3DB3A1C3-17F0-41EE-A8B5-5EC27D50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69" y="2683275"/>
            <a:ext cx="1578762" cy="20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011F85-719E-4F89-A192-336A44832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30" y="521291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97E4AC6-E46C-4EB1-AA6C-B3DB5B3838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966055"/>
            <a:ext cx="117848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+mn-lt"/>
              </a:rPr>
              <a:t>PROCESO:</a:t>
            </a:r>
            <a:br>
              <a:rPr lang="es-MX" sz="3200" dirty="0">
                <a:latin typeface="+mn-lt"/>
              </a:rPr>
            </a:br>
            <a:endParaRPr lang="es-MX" sz="3200" dirty="0"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EA4E55-3A4C-42B6-B0FC-7818E7BE5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36" y="513739"/>
            <a:ext cx="2705478" cy="8573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B092CF-A8E1-4724-B0E7-A102CD961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386" y="1869584"/>
            <a:ext cx="7859222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903829-B13E-49AB-8C57-1E74C8804757}"/>
              </a:ext>
            </a:extLst>
          </p:cNvPr>
          <p:cNvSpPr txBox="1"/>
          <p:nvPr/>
        </p:nvSpPr>
        <p:spPr>
          <a:xfrm>
            <a:off x="3671960" y="566969"/>
            <a:ext cx="503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Productos:</a:t>
            </a:r>
          </a:p>
          <a:p>
            <a:pPr algn="ctr"/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113E1D-F9C8-4F28-83AF-80133E3F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4" y="513739"/>
            <a:ext cx="2705478" cy="8573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4DC98C-7F97-4DD5-B72F-0F5B392D7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441" y="2140700"/>
            <a:ext cx="4563112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DC66AD-B79D-437E-AC89-C61ABEE184D4}"/>
              </a:ext>
            </a:extLst>
          </p:cNvPr>
          <p:cNvSpPr txBox="1"/>
          <p:nvPr/>
        </p:nvSpPr>
        <p:spPr>
          <a:xfrm>
            <a:off x="3865805" y="955342"/>
            <a:ext cx="4460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Documentos Normativos:</a:t>
            </a:r>
          </a:p>
          <a:p>
            <a:pPr algn="just"/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821172-808D-4646-886A-ACE6CC596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28" y="1909449"/>
            <a:ext cx="8873544" cy="45007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F6B354-82D4-44AA-89EB-C98F5F5AA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27" y="570443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A9FE073-AD8C-4553-9972-96A8C38DED1B}"/>
              </a:ext>
            </a:extLst>
          </p:cNvPr>
          <p:cNvSpPr txBox="1"/>
          <p:nvPr/>
        </p:nvSpPr>
        <p:spPr>
          <a:xfrm>
            <a:off x="329890" y="2959079"/>
            <a:ext cx="3349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Materiales de Difusión y Capacitación</a:t>
            </a:r>
          </a:p>
          <a:p>
            <a:pPr algn="just"/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BEF4D3-9EB8-40CA-A7C7-E9B2FA00A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32" y="563740"/>
            <a:ext cx="2705478" cy="8573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6F2B45-0113-4191-A028-4779D472270A}"/>
              </a:ext>
            </a:extLst>
          </p:cNvPr>
          <p:cNvSpPr txBox="1"/>
          <p:nvPr/>
        </p:nvSpPr>
        <p:spPr>
          <a:xfrm>
            <a:off x="4479331" y="2221276"/>
            <a:ext cx="7347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Definir nombre del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Uso del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TipodeMaterial:Cartel,Tríptico,Guía,Perifoneo,Folleto,Manual,Espectacular,Manta,PeriódicoMural,Pintadebarda,ProgramadeRadio,AnunciodeTelevisión,Video,Infografía,Cuaderno,ContenidoenPlataformasDigitalesOficiales,Pancarta,Presentación,Tarjeta,HojasInformativas,Boletín.</a:t>
            </a:r>
          </a:p>
          <a:p>
            <a:endParaRPr lang="es-MX" sz="1800" b="0" i="0" u="none" strike="noStrike" baseline="0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Cantidad producida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6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9B70F4F-82A2-466D-948B-54C5605C6C00}"/>
              </a:ext>
            </a:extLst>
          </p:cNvPr>
          <p:cNvSpPr txBox="1"/>
          <p:nvPr/>
        </p:nvSpPr>
        <p:spPr>
          <a:xfrm>
            <a:off x="2871538" y="1803547"/>
            <a:ext cx="6095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Datos Básicos de material de difusión:</a:t>
            </a:r>
          </a:p>
          <a:p>
            <a:pPr algn="just"/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DDA1AB-321B-4D3F-BFB8-1D72BCC68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28" y="610871"/>
            <a:ext cx="2705478" cy="8573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7044C5B-31A9-4C01-B402-767B99AECEE4}"/>
              </a:ext>
            </a:extLst>
          </p:cNvPr>
          <p:cNvSpPr txBox="1"/>
          <p:nvPr/>
        </p:nvSpPr>
        <p:spPr>
          <a:xfrm>
            <a:off x="128337" y="2630905"/>
            <a:ext cx="119516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¿Qué es la Contraloría Social?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Características del programa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Datos de contacto del Enlace 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Datos para reunión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Logotipo de CS 2025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77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FD2BA40B-B9B2-4276-8462-E07B4951319A}"/>
              </a:ext>
            </a:extLst>
          </p:cNvPr>
          <p:cNvSpPr txBox="1">
            <a:spLocks/>
          </p:cNvSpPr>
          <p:nvPr/>
        </p:nvSpPr>
        <p:spPr>
          <a:xfrm>
            <a:off x="-2" y="337153"/>
            <a:ext cx="12191999" cy="1466394"/>
          </a:xfrm>
          <a:prstGeom prst="rect">
            <a:avLst/>
          </a:prstGeom>
          <a:solidFill>
            <a:srgbClr val="EDDFD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516129"/>
            <a:ext cx="12192001" cy="341871"/>
          </a:xfrm>
          <a:prstGeom prst="rect">
            <a:avLst/>
          </a:prstGeom>
          <a:solidFill>
            <a:srgbClr val="00173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Pénjamo, Guanajuato.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6095999" cy="341870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5999" y="0"/>
            <a:ext cx="6096002" cy="341870"/>
          </a:xfrm>
          <a:prstGeom prst="rect">
            <a:avLst/>
          </a:prstGeom>
          <a:solidFill>
            <a:srgbClr val="00758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7C9D83-7527-4AEC-8561-0FA03199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0" y="513739"/>
            <a:ext cx="2278081" cy="120232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0FF608C-6A37-4C80-BC48-CF1B71E53911}"/>
              </a:ext>
            </a:extLst>
          </p:cNvPr>
          <p:cNvSpPr txBox="1"/>
          <p:nvPr/>
        </p:nvSpPr>
        <p:spPr>
          <a:xfrm>
            <a:off x="2937864" y="543322"/>
            <a:ext cx="6206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Responsabilidades del Comité de Contraloría Social</a:t>
            </a:r>
          </a:p>
          <a:p>
            <a:pPr algn="just"/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670019-E559-437A-BEC6-FA8A1883F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666" y="1844913"/>
            <a:ext cx="8337250" cy="44204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8CDE1A-7C72-4E9C-BC5B-FD645BD5C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7" y="517922"/>
            <a:ext cx="270547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612</Words>
  <Application>Microsoft Office PowerPoint</Application>
  <PresentationFormat>Panorámica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Geomanist</vt:lpstr>
      <vt:lpstr>Noto Sans</vt:lpstr>
      <vt:lpstr>Quattrocento Sans</vt:lpstr>
      <vt:lpstr>Tema de Office</vt:lpstr>
      <vt:lpstr> 2025  Programa presupuestal U006 Subsidios federales para organismos descentralizados estatales”</vt:lpstr>
      <vt:lpstr>¿Qué es la Contraloría Social? </vt:lpstr>
      <vt:lpstr>Presentación de PowerPoint</vt:lpstr>
      <vt:lpstr>PROCESO: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Gestión de Calidad</dc:title>
  <dc:creator>APPLANEACION01</dc:creator>
  <cp:lastModifiedBy>APPLANEACION01</cp:lastModifiedBy>
  <cp:revision>73</cp:revision>
  <dcterms:created xsi:type="dcterms:W3CDTF">2024-07-05T20:21:15Z</dcterms:created>
  <dcterms:modified xsi:type="dcterms:W3CDTF">2025-09-11T15:56:51Z</dcterms:modified>
</cp:coreProperties>
</file>